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30"/>
  </p:notesMasterIdLst>
  <p:sldIdLst>
    <p:sldId id="283" r:id="rId2"/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41" d="100"/>
          <a:sy n="41" d="100"/>
        </p:scale>
        <p:origin x="966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DAC263-CEE6-46C8-B262-5DAB26567A1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7DB1-773B-4505-BA5D-2B182C421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762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7DB1-773B-4505-BA5D-2B182C42113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344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8984" y="1792224"/>
            <a:ext cx="990599" cy="304799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</a:defRPr>
            </a:lvl1pPr>
          </a:lstStyle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976" y="3227832"/>
            <a:ext cx="3867912" cy="310896"/>
          </a:xfrm>
        </p:spPr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671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4969927"/>
            <a:ext cx="8825657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7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416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0704"/>
            <a:ext cx="8833104" cy="1371600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2144" y="3547872"/>
            <a:ext cx="8825659" cy="2478024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069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2" name="TextBox 11"/>
          <p:cNvSpPr txBox="1"/>
          <p:nvPr/>
        </p:nvSpPr>
        <p:spPr bwMode="gray">
          <a:xfrm>
            <a:off x="898295" y="59676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 bwMode="gray">
          <a:xfrm>
            <a:off x="9715063" y="2629300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698249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 bwMode="gray">
          <a:xfrm>
            <a:off x="1945945" y="3679987"/>
            <a:ext cx="7725772" cy="342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4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8"/>
            <a:ext cx="8825659" cy="997858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" name="Rectangle 2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4991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3525"/>
            <a:ext cx="8865623" cy="1819656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9200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793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312916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79764"/>
            <a:ext cx="3129168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5380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4"/>
            <a:ext cx="3145380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595032"/>
            <a:ext cx="3161029" cy="58473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79764"/>
            <a:ext cx="3161029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991" y="2603500"/>
            <a:ext cx="32564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5824" y="2603500"/>
            <a:ext cx="0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0702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 anchor="ctr" anchorCtr="0"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5"/>
            <a:ext cx="3050438" cy="57626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0916"/>
            <a:ext cx="2691242" cy="158409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7"/>
            <a:ext cx="3050438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8"/>
            <a:ext cx="3050438" cy="91257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3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3" y="5109107"/>
            <a:ext cx="3050438" cy="91794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245" y="2603500"/>
            <a:ext cx="1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7352" y="2603500"/>
            <a:ext cx="0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3830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595033"/>
            <a:ext cx="8825659" cy="3424768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485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6"/>
            <a:ext cx="1441567" cy="4748591"/>
          </a:xfrm>
          <a:prstGeom prst="rect">
            <a:avLst/>
          </a:prstGeo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5"/>
            <a:ext cx="6256025" cy="474859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Rectangle 1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673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9"/>
            <a:ext cx="8825659" cy="706964"/>
          </a:xfrm>
          <a:prstGeom prst="rect">
            <a:avLst/>
          </a:prstGeom>
        </p:spPr>
        <p:txBody>
          <a:bodyPr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900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9192"/>
            <a:ext cx="4343400" cy="2286000"/>
          </a:xfrm>
          <a:prstGeom prst="rect">
            <a:avLst/>
          </a:prstGeom>
        </p:spPr>
        <p:txBody>
          <a:bodyPr anchor="ctr" anchorCtr="0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4576" y="2679192"/>
            <a:ext cx="3758184" cy="2286000"/>
          </a:xfrm>
        </p:spPr>
        <p:txBody>
          <a:bodyPr anchor="ctr" anchorCtr="0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495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8032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76" y="2603500"/>
            <a:ext cx="4828032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310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69264"/>
            <a:ext cx="8825659" cy="7040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98448"/>
            <a:ext cx="4828032" cy="284378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76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1" y="3187921"/>
            <a:ext cx="4825160" cy="285431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771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144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829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879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298448"/>
            <a:ext cx="2793159" cy="1597152"/>
          </a:xfrm>
          <a:prstGeom prst="rect">
            <a:avLst/>
          </a:prstGeo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9008" y="1447800"/>
            <a:ext cx="5195997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3" y="3129280"/>
            <a:ext cx="2793159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878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780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7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30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C21E1FB-9486-4CF3-BD96-DFD96C484088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Rectangle 2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6BD7C9A-79CF-41FA-B861-898B0EBD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065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1.xml"/><Relationship Id="rId18" Type="http://schemas.openxmlformats.org/officeDocument/2006/relationships/slide" Target="slide12.xml"/><Relationship Id="rId26" Type="http://schemas.openxmlformats.org/officeDocument/2006/relationships/slide" Target="slide28.xml"/><Relationship Id="rId3" Type="http://schemas.openxmlformats.org/officeDocument/2006/relationships/slide" Target="slide9.xml"/><Relationship Id="rId21" Type="http://schemas.openxmlformats.org/officeDocument/2006/relationships/slide" Target="slide27.xml"/><Relationship Id="rId7" Type="http://schemas.openxmlformats.org/officeDocument/2006/relationships/slide" Target="slide5.xml"/><Relationship Id="rId12" Type="http://schemas.openxmlformats.org/officeDocument/2006/relationships/slide" Target="slide6.xml"/><Relationship Id="rId17" Type="http://schemas.openxmlformats.org/officeDocument/2006/relationships/slide" Target="slide7.xml"/><Relationship Id="rId25" Type="http://schemas.openxmlformats.org/officeDocument/2006/relationships/slide" Target="slide23.xml"/><Relationship Id="rId2" Type="http://schemas.openxmlformats.org/officeDocument/2006/relationships/slide" Target="slide4.xml"/><Relationship Id="rId16" Type="http://schemas.openxmlformats.org/officeDocument/2006/relationships/slide" Target="slide26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11" Type="http://schemas.openxmlformats.org/officeDocument/2006/relationships/slide" Target="slide25.xml"/><Relationship Id="rId24" Type="http://schemas.openxmlformats.org/officeDocument/2006/relationships/slide" Target="slide18.xml"/><Relationship Id="rId5" Type="http://schemas.openxmlformats.org/officeDocument/2006/relationships/slide" Target="slide19.xml"/><Relationship Id="rId15" Type="http://schemas.openxmlformats.org/officeDocument/2006/relationships/slide" Target="slide21.xml"/><Relationship Id="rId23" Type="http://schemas.openxmlformats.org/officeDocument/2006/relationships/slide" Target="slide13.xml"/><Relationship Id="rId10" Type="http://schemas.openxmlformats.org/officeDocument/2006/relationships/slide" Target="slide20.xml"/><Relationship Id="rId19" Type="http://schemas.openxmlformats.org/officeDocument/2006/relationships/slide" Target="slide17.xml"/><Relationship Id="rId4" Type="http://schemas.openxmlformats.org/officeDocument/2006/relationships/slide" Target="slide14.xml"/><Relationship Id="rId9" Type="http://schemas.openxmlformats.org/officeDocument/2006/relationships/slide" Target="slide15.xml"/><Relationship Id="rId14" Type="http://schemas.openxmlformats.org/officeDocument/2006/relationships/slide" Target="slide16.xml"/><Relationship Id="rId22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7238" y="842963"/>
            <a:ext cx="10744200" cy="5243512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/>
              <a:t>Своя игра</a:t>
            </a:r>
            <a:endParaRPr lang="ru-RU" sz="2500" dirty="0"/>
          </a:p>
          <a:p>
            <a:r>
              <a:rPr lang="ru-RU" sz="2500" b="1" dirty="0"/>
              <a:t>Класс</a:t>
            </a:r>
            <a:r>
              <a:rPr lang="ru-RU" sz="2500" dirty="0"/>
              <a:t>: 4 </a:t>
            </a:r>
          </a:p>
          <a:p>
            <a:r>
              <a:rPr lang="ru-RU" sz="2500" b="1" dirty="0"/>
              <a:t>Предмет:</a:t>
            </a:r>
            <a:r>
              <a:rPr lang="ru-RU" sz="2500" dirty="0"/>
              <a:t> окружающий мир</a:t>
            </a:r>
          </a:p>
          <a:p>
            <a:r>
              <a:rPr lang="ru-RU" sz="2500" b="1" dirty="0"/>
              <a:t>УМК: </a:t>
            </a:r>
            <a:r>
              <a:rPr lang="ru-RU" sz="2500" dirty="0"/>
              <a:t>«Перспектива» </a:t>
            </a:r>
          </a:p>
          <a:p>
            <a:r>
              <a:rPr lang="ru-RU" sz="2500" dirty="0"/>
              <a:t>Вопросы к игре составлены на основе учебника </a:t>
            </a:r>
          </a:p>
          <a:p>
            <a:r>
              <a:rPr lang="ru-RU" sz="2500" dirty="0"/>
              <a:t>А. А. Плешаковым и М. Ю. Новицкой.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016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9"/>
            <a:ext cx="9760696" cy="1126594"/>
          </a:xfrm>
        </p:spPr>
        <p:txBody>
          <a:bodyPr/>
          <a:lstStyle/>
          <a:p>
            <a:pPr algn="ctr"/>
            <a:r>
              <a:rPr lang="ru-RU" dirty="0"/>
              <a:t>Хороша честь, когда есть, что есть (20)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8131" y="2289173"/>
            <a:ext cx="11615737" cy="1139827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славится молочная промышленность Белгородской области</a:t>
            </a:r>
            <a:r>
              <a:rPr lang="ru-RU" sz="2400" dirty="0"/>
              <a:t>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4363" y="3714750"/>
            <a:ext cx="11289505" cy="26146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3200" dirty="0"/>
              <a:t>Кто хоть раз попробует Белгородское молоко, сметану, творог, не захочет других молочных продуктов. Все свежее, экологически чистое, очень полезное для здоровья.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" y="437354"/>
            <a:ext cx="4843463" cy="48434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507" y="885428"/>
            <a:ext cx="7379493" cy="49196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4164" y="6253164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64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1576" y="1000125"/>
            <a:ext cx="10444162" cy="1042988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Хороша честь, когда есть, что есть (30)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2328863"/>
            <a:ext cx="10258425" cy="828675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Чем ценен аграрный опыт </a:t>
            </a:r>
            <a:r>
              <a:rPr lang="ru-RU" sz="3600" dirty="0" err="1"/>
              <a:t>Белгородчины</a:t>
            </a:r>
            <a:r>
              <a:rPr lang="ru-RU" sz="3600" dirty="0"/>
              <a:t>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312" y="3314701"/>
            <a:ext cx="11687175" cy="32289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Аграрный опыт Белгородской области велик и разнообразен. В земледелии внедряются новые способы обработки земли. Они помогают получать богатые урожаи и при этом сохранять и повышать плодородие знаменитого на весь мир российского чернозёма.</a:t>
            </a:r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0651" y="1919835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26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973669"/>
            <a:ext cx="10129837" cy="897994"/>
          </a:xfrm>
        </p:spPr>
        <p:txBody>
          <a:bodyPr/>
          <a:lstStyle/>
          <a:p>
            <a:pPr algn="ctr"/>
            <a:r>
              <a:rPr lang="ru-RU" sz="4000" dirty="0"/>
              <a:t>Хороша честь, когда есть, что есть (40)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575" y="2043113"/>
            <a:ext cx="11372850" cy="4471987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 смысл пословиц</a:t>
            </a:r>
          </a:p>
          <a:p>
            <a:pPr marL="0" indent="0" algn="just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 всему голова.</a:t>
            </a:r>
          </a:p>
          <a:p>
            <a:pPr marL="0" indent="0" algn="just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как жует, тот так и живет</a:t>
            </a:r>
          </a:p>
          <a:p>
            <a:pPr marL="0" indent="0" algn="just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есть то, что мы едим.</a:t>
            </a:r>
          </a:p>
          <a:p>
            <a:pPr marL="0" indent="0" algn="just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Мельница сильна водой, а человек – едой.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9360" y="5954219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201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917859" cy="1154143"/>
          </a:xfrm>
        </p:spPr>
        <p:txBody>
          <a:bodyPr/>
          <a:lstStyle/>
          <a:p>
            <a:pPr algn="ctr"/>
            <a:r>
              <a:rPr lang="ru-RU" dirty="0"/>
              <a:t>Хороша честь, когда есть, что есть (50)</a:t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52425" y="2986088"/>
            <a:ext cx="11487150" cy="3186112"/>
          </a:xfrm>
        </p:spPr>
        <p:txBody>
          <a:bodyPr>
            <a:normAutofit/>
          </a:bodyPr>
          <a:lstStyle/>
          <a:p>
            <a:pPr algn="just"/>
            <a:r>
              <a:rPr lang="ru-RU" sz="3200" dirty="0"/>
              <a:t>1. В какой природной зоне находится Белгородская область?</a:t>
            </a:r>
          </a:p>
          <a:p>
            <a:pPr algn="just"/>
            <a:r>
              <a:rPr lang="ru-RU" sz="3200" dirty="0"/>
              <a:t>2. Чем примечательны почвы в этой зоны?</a:t>
            </a:r>
          </a:p>
          <a:p>
            <a:pPr algn="just"/>
            <a:r>
              <a:rPr lang="ru-RU" sz="3200" dirty="0"/>
              <a:t>3. Как относятся правительство и народ края к труженикам сельского хозяйства?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4312"/>
            <a:ext cx="11684579" cy="6429375"/>
          </a:xfrm>
          <a:prstGeom prst="rect">
            <a:avLst/>
          </a:prstGeom>
        </p:spPr>
      </p:pic>
      <p:pic>
        <p:nvPicPr>
          <p:cNvPr id="8" name="Рисунок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7300" y="6127503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12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9"/>
            <a:ext cx="9946434" cy="1012294"/>
          </a:xfrm>
        </p:spPr>
        <p:txBody>
          <a:bodyPr/>
          <a:lstStyle/>
          <a:p>
            <a:pPr algn="ctr"/>
            <a:r>
              <a:rPr lang="ru-RU" sz="4000" dirty="0"/>
              <a:t>Умная сила России (10</a:t>
            </a:r>
            <a:r>
              <a:rPr lang="ru-RU" dirty="0"/>
              <a:t>)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038" y="2317750"/>
            <a:ext cx="11358562" cy="111125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продукцию выпускает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Пешеланский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гипсовый завод?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8125" y="3760787"/>
            <a:ext cx="11715750" cy="25971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 был основан в 1993 году на базе крупнейшего месторождения гипса.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Там производят гипсовые плиты с добавлением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шунгита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минирала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удивительными целебными свойствами. Ну и конечно же гипс!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271462"/>
            <a:ext cx="2552700" cy="1914525"/>
          </a:xfrm>
          <a:prstGeom prst="rect">
            <a:avLst/>
          </a:prstGeom>
        </p:spPr>
      </p:pic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4171" y="3028457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2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0854" y="987957"/>
            <a:ext cx="8825659" cy="706964"/>
          </a:xfrm>
        </p:spPr>
        <p:txBody>
          <a:bodyPr/>
          <a:lstStyle/>
          <a:p>
            <a:pPr algn="ctr"/>
            <a:r>
              <a:rPr lang="ru-RU" sz="4000" dirty="0"/>
              <a:t>Умная сила России (20)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734" y="2423721"/>
            <a:ext cx="11558587" cy="1296988"/>
          </a:xfrm>
        </p:spPr>
        <p:txBody>
          <a:bodyPr>
            <a:no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что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Пешеланский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гипсовый завод удостоился награды?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34" y="259157"/>
            <a:ext cx="3128279" cy="234434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1464" y="4043363"/>
            <a:ext cx="11687858" cy="25288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/>
              <a:t>В 2004 году гипсовый завод был награжден орденом Петра Великого 1 степени «За выдающиеся заслуги перед Отечеством, способствующее процветанию, величию и славе России». Их девиз: «Мы помогаем строить новую Россию». </a:t>
            </a: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9617" y="3159828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22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2246" y="624485"/>
            <a:ext cx="8825659" cy="706964"/>
          </a:xfrm>
        </p:spPr>
        <p:txBody>
          <a:bodyPr/>
          <a:lstStyle/>
          <a:p>
            <a:pPr algn="ctr"/>
            <a:r>
              <a:rPr lang="ru-RU" sz="4000" dirty="0"/>
              <a:t>Умная сила России (30)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83780" y="2379001"/>
            <a:ext cx="8717709" cy="8255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славиться Красноярск?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8663" y="3929063"/>
            <a:ext cx="11172826" cy="2243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3200" dirty="0"/>
              <a:t>Красноярск занимает ведущие позиции в Сибири по объему промышленного производства. Это традиционные отрасли – металлургия, энергетика, машиностроение</a:t>
            </a:r>
            <a:r>
              <a:rPr lang="ru-RU" dirty="0"/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599" y="1424450"/>
            <a:ext cx="3613637" cy="2411281"/>
          </a:xfrm>
          <a:prstGeom prst="rect">
            <a:avLst/>
          </a:prstGeom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3053" y="3041076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09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/>
              <a:t>Умная сила России (40)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0088" y="2257425"/>
            <a:ext cx="11329987" cy="1428749"/>
          </a:xfrm>
        </p:spPr>
        <p:txBody>
          <a:bodyPr>
            <a:noAutofit/>
          </a:bodyPr>
          <a:lstStyle/>
          <a:p>
            <a:pPr algn="just"/>
            <a:r>
              <a:rPr lang="ru-RU" sz="3200" dirty="0"/>
              <a:t>Для чего создана Всемирная организация «Объединенные города и местные власти?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2875" y="3686175"/>
            <a:ext cx="11887199" cy="2714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делятся друг и другом опытом решения сложных городских проблем: потребность в чистом воздухе и в чистой воде, переработка бытовых и промышленных отходов, ремонт и строительство жилья, экономное расходование электроэнергии. 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0370" y="3014662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8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/>
              <a:t>Умная сила России (50)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074863"/>
            <a:ext cx="10246471" cy="825500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Почему необходимо сотрудничество промышленности и науки?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0025" y="3294593"/>
            <a:ext cx="11744325" cy="32776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 промышленности и науки очень важно, так как это ведет к процветанию страны. Наука открывает новые возможности, находит новые решения тех или иных задач, каждый раз совершая новые открытия. После того, как 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наука открыла какое-то новое явление это переходит в сферу производства и промышленности. 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промышленность эти открытия воплощает в реальность. Например, создает новое оборудование для производства и т.д. Наука и промышленность сильно связаны между собой. Наука что то изобретает, а промышленность 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претворяет это в жизнь, дает этому открытию оболочку и наполнение.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4646" y="2733712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52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9"/>
            <a:ext cx="10189321" cy="998006"/>
          </a:xfrm>
        </p:spPr>
        <p:txBody>
          <a:bodyPr/>
          <a:lstStyle/>
          <a:p>
            <a:pPr lvl="0" algn="ctr">
              <a:spcBef>
                <a:spcPts val="0"/>
              </a:spcBef>
            </a:pPr>
            <a:r>
              <a:rPr lang="ru-RU" sz="4800" b="1" dirty="0">
                <a:solidFill>
                  <a:prstClr val="white"/>
                </a:solidFill>
              </a:rPr>
              <a:t>Светлая душа России (10)</a:t>
            </a:r>
            <a:br>
              <a:rPr lang="ru-RU" b="1" dirty="0">
                <a:solidFill>
                  <a:prstClr val="white"/>
                </a:solidFill>
              </a:rPr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8614" y="2417762"/>
            <a:ext cx="11430000" cy="1211263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выставки и конкурсы проводит Ассоциация народных художественных промыслов?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8614" y="3814763"/>
            <a:ext cx="11601449" cy="2686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Ассоциация проводила мероприятия большого культурного значения: 900-летие Рязани, 100-летия Нижегородской ярмарки, экспозиции в мемориальном комплексе «Покорная гора», для поддержки молодежи конкурс «Молодые дарования».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4571" y="3068144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8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2079" y="1328738"/>
            <a:ext cx="9717833" cy="1305518"/>
          </a:xfrm>
        </p:spPr>
        <p:txBody>
          <a:bodyPr/>
          <a:lstStyle/>
          <a:p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СВОЯ ИГРА (4 класс)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225" y="2634256"/>
            <a:ext cx="7270003" cy="3635002"/>
          </a:xfrm>
          <a:prstGeom prst="rect">
            <a:avLst/>
          </a:prstGeom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00075" y="3943350"/>
            <a:ext cx="3200400" cy="1957388"/>
          </a:xfrm>
        </p:spPr>
        <p:txBody>
          <a:bodyPr>
            <a:normAutofit/>
          </a:bodyPr>
          <a:lstStyle/>
          <a:p>
            <a:endParaRPr lang="ru-RU" sz="2400" b="1" dirty="0"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325850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prstClr val="white"/>
                </a:solidFill>
              </a:rPr>
              <a:t>Светлая душа России (20)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8131" y="2332037"/>
            <a:ext cx="11615737" cy="1925638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До какого числа продолжается и чем завершается Московский Пасхальный фестиваль?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8131" y="4257676"/>
            <a:ext cx="11356182" cy="21288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продолжается до 9 мая и завершается грандиозным концертом на Поклонной горе в радостный праздник Великой Победы. 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4164" y="3429000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8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9"/>
            <a:ext cx="9089184" cy="726544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prstClr val="white"/>
                </a:solidFill>
              </a:rPr>
              <a:t>Светлая душа России (30)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146301"/>
            <a:ext cx="10275046" cy="1554162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и как отмечается Международный день музеев?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3246438"/>
            <a:ext cx="7105650" cy="3294438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4646" y="2733712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6624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>
                <a:solidFill>
                  <a:prstClr val="white"/>
                </a:solidFill>
              </a:rPr>
              <a:t>Светлая душа России (40)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0654" y="2360612"/>
            <a:ext cx="10503646" cy="162560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каждый человек может попробовать сделать в археологическом музее-заповеднике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Костёнки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в канун праздника День музеев?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40654" y="4214813"/>
            <a:ext cx="10832259" cy="2171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/>
              <a:t>Каменное орудие, нарисовать настольную картину, посидеть у костра и понаблюдать за звёздами так, как наши далёкие предки.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8" y="596482"/>
            <a:ext cx="4981574" cy="5665036"/>
          </a:xfrm>
          <a:prstGeom prst="rect">
            <a:avLst/>
          </a:prstGeom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8946" y="3539631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93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3666" y="616482"/>
            <a:ext cx="8825659" cy="706964"/>
          </a:xfrm>
        </p:spPr>
        <p:txBody>
          <a:bodyPr/>
          <a:lstStyle/>
          <a:p>
            <a:r>
              <a:rPr lang="ru-RU" b="1" dirty="0">
                <a:solidFill>
                  <a:prstClr val="white"/>
                </a:solidFill>
              </a:rPr>
              <a:t>Светлая душа России (50)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7815067"/>
              </p:ext>
            </p:extLst>
          </p:nvPr>
        </p:nvGraphicFramePr>
        <p:xfrm>
          <a:off x="140493" y="1323446"/>
          <a:ext cx="11911014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55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55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079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Изделие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Населенный пункт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1251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500" dirty="0"/>
                        <a:t>Расписной платок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500" dirty="0"/>
                        <a:t>Игрушка, вырезанная из</a:t>
                      </a:r>
                      <a:r>
                        <a:rPr lang="ru-RU" sz="2500" baseline="0" dirty="0"/>
                        <a:t> дерева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500" baseline="0" dirty="0"/>
                        <a:t>Посуда из белой глины, расписанная синей краской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500" baseline="0" dirty="0"/>
                        <a:t>Расписной металлический поднос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500" baseline="0" dirty="0"/>
                        <a:t>Самовар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500" baseline="0" dirty="0"/>
                        <a:t>Живопись по эмали эмалевыми красками на женских украшениях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500" dirty="0"/>
                        <a:t>Кружево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500" dirty="0"/>
                        <a:t>Вышивка золотыми</a:t>
                      </a:r>
                      <a:r>
                        <a:rPr lang="ru-RU" sz="2500" baseline="0" dirty="0"/>
                        <a:t> нитями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2400" dirty="0"/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А. Гжель</a:t>
                      </a:r>
                    </a:p>
                    <a:p>
                      <a:r>
                        <a:rPr lang="ru-RU" sz="3200" dirty="0"/>
                        <a:t>Б. </a:t>
                      </a:r>
                      <a:r>
                        <a:rPr lang="ru-RU" sz="3200" dirty="0" err="1"/>
                        <a:t>Жостово</a:t>
                      </a:r>
                      <a:endParaRPr lang="ru-RU" sz="3200" dirty="0"/>
                    </a:p>
                    <a:p>
                      <a:r>
                        <a:rPr lang="ru-RU" sz="3200" dirty="0"/>
                        <a:t>В.</a:t>
                      </a:r>
                      <a:r>
                        <a:rPr lang="ru-RU" sz="3200" baseline="0" dirty="0"/>
                        <a:t> Вологодская область</a:t>
                      </a:r>
                    </a:p>
                    <a:p>
                      <a:r>
                        <a:rPr lang="ru-RU" sz="3200" baseline="0" dirty="0"/>
                        <a:t>Г. Ростов</a:t>
                      </a:r>
                    </a:p>
                    <a:p>
                      <a:r>
                        <a:rPr lang="ru-RU" sz="3200" baseline="0" dirty="0"/>
                        <a:t>Д. </a:t>
                      </a:r>
                      <a:r>
                        <a:rPr lang="ru-RU" sz="3200" baseline="0" dirty="0" err="1"/>
                        <a:t>Богородское</a:t>
                      </a:r>
                      <a:endParaRPr lang="ru-RU" sz="3200" baseline="0" dirty="0"/>
                    </a:p>
                    <a:p>
                      <a:r>
                        <a:rPr lang="ru-RU" sz="3200" baseline="0" dirty="0"/>
                        <a:t>Е. Торжок</a:t>
                      </a:r>
                    </a:p>
                    <a:p>
                      <a:r>
                        <a:rPr lang="ru-RU" sz="3200" baseline="0" dirty="0"/>
                        <a:t>Ж. Тула</a:t>
                      </a:r>
                    </a:p>
                    <a:p>
                      <a:r>
                        <a:rPr lang="ru-RU" sz="3200" baseline="0" dirty="0"/>
                        <a:t>З. Павловский Посад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396038" y="5772150"/>
            <a:ext cx="4471988" cy="742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1з, 2д, 3а, 4б, 5ж, 6г, 7в, 8е</a:t>
            </a:r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4473" y="4276762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78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832134" cy="969431"/>
          </a:xfrm>
        </p:spPr>
        <p:txBody>
          <a:bodyPr/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Начни с себя (10)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58612" y="2708009"/>
            <a:ext cx="6629399" cy="1485901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Чему учатся кадеты в Омском кадетском корпусе?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788" y="4829175"/>
            <a:ext cx="10929936" cy="182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/>
              <a:t>Кадеты получают образование по всем предметам, там есть 13 спортивных секций (рукопашный бой, тяжёлая атлетика…) Учат быть здоровым, сильным и выносливым.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89" y="1901295"/>
            <a:ext cx="4958610" cy="3099330"/>
          </a:xfrm>
          <a:prstGeom prst="rect">
            <a:avLst/>
          </a:prstGeom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2236" y="3950661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17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Начни с себя (20)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303462"/>
            <a:ext cx="10632234" cy="1125538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значит название Международного телевизионного конкурса юных музыкантов?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00125" y="3829050"/>
            <a:ext cx="10387013" cy="23288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3200" dirty="0">
                <a:solidFill>
                  <a:schemeClr val="bg1"/>
                </a:solidFill>
              </a:rPr>
              <a:t>Щелкунчик – символизирует победу над злом, терпение, самопожертвование ради добра.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0347" y="3068144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39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Начни с себя (30)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311137"/>
            <a:ext cx="10189321" cy="1897063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Какое испытание ожидает самого талантливого исполнителя конкурса «Щелкунчик»?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71538" y="4243388"/>
            <a:ext cx="10358437" cy="21002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3200" dirty="0"/>
              <a:t>Испытание – сольное выступление с профессиональным оркестром в знаменитом зале. На конкурсе работает детское жюри</a:t>
            </a:r>
            <a:r>
              <a:rPr lang="ru-RU" dirty="0"/>
              <a:t>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048000" cy="2286000"/>
          </a:xfrm>
          <a:prstGeom prst="rect">
            <a:avLst/>
          </a:prstGeom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0613" y="3638021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665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Начни с себя (40)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64754" y="2483341"/>
            <a:ext cx="8593883" cy="2043113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Чем прославилась Таня </a:t>
            </a:r>
            <a:r>
              <a:rPr lang="ru-RU" sz="3200" dirty="0" err="1"/>
              <a:t>Крячкова</a:t>
            </a:r>
            <a:r>
              <a:rPr lang="ru-RU" sz="3200" dirty="0"/>
              <a:t>? Модно ли сказать, что она уже внесла вклад в процветание своего Отечества?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25588" y="4705880"/>
            <a:ext cx="6272213" cy="1614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Она стала обладательницей серебряного Щелкунчика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03" y="2618242"/>
            <a:ext cx="3083671" cy="3816425"/>
          </a:xfrm>
          <a:prstGeom prst="rect">
            <a:avLst/>
          </a:prstGeom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713" y="3965573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6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4325" y="755533"/>
            <a:ext cx="6451600" cy="1255181"/>
          </a:xfrm>
        </p:spPr>
        <p:txBody>
          <a:bodyPr/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Начни с себя (50)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603500"/>
            <a:ext cx="10175034" cy="3925888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 смысл пословиц.</a:t>
            </a:r>
          </a:p>
          <a:p>
            <a:pPr marL="0" indent="0" algn="just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родился, там и пригодился.</a:t>
            </a:r>
          </a:p>
          <a:p>
            <a:pPr marL="0" indent="0" algn="just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Своими руками и своими трудами.</a:t>
            </a:r>
          </a:p>
          <a:p>
            <a:pPr marL="0" indent="0" algn="just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верен своему месту.</a:t>
            </a:r>
          </a:p>
          <a:p>
            <a:pPr marL="0" indent="0" algn="just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хорошо, там и родина.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2745"/>
            <a:ext cx="3643312" cy="2578973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1783" y="5525593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64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7820486"/>
              </p:ext>
            </p:extLst>
          </p:nvPr>
        </p:nvGraphicFramePr>
        <p:xfrm>
          <a:off x="171449" y="157162"/>
          <a:ext cx="11915777" cy="637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1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31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831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831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911107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/>
                        <a:t>Совре-менная</a:t>
                      </a:r>
                      <a:r>
                        <a:rPr lang="ru-RU" sz="3200" dirty="0"/>
                        <a:t> Россия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Хороша </a:t>
                      </a:r>
                    </a:p>
                    <a:p>
                      <a:pPr algn="ctr"/>
                      <a:r>
                        <a:rPr lang="ru-RU" sz="2800" dirty="0"/>
                        <a:t>честь,</a:t>
                      </a:r>
                      <a:r>
                        <a:rPr lang="ru-RU" sz="2800" baseline="0" dirty="0"/>
                        <a:t> когда есть, </a:t>
                      </a:r>
                    </a:p>
                    <a:p>
                      <a:pPr algn="ctr"/>
                      <a:r>
                        <a:rPr lang="ru-RU" sz="2800" baseline="0" dirty="0"/>
                        <a:t>что есть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Умная сила</a:t>
                      </a:r>
                      <a:r>
                        <a:rPr lang="ru-RU" sz="3200" baseline="0" dirty="0"/>
                        <a:t> России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Светлая</a:t>
                      </a:r>
                    </a:p>
                    <a:p>
                      <a:pPr algn="ctr"/>
                      <a:r>
                        <a:rPr lang="ru-RU" sz="3200" baseline="0" dirty="0"/>
                        <a:t> душа</a:t>
                      </a:r>
                    </a:p>
                    <a:p>
                      <a:pPr algn="ctr"/>
                      <a:r>
                        <a:rPr lang="ru-RU" sz="3200" baseline="0" dirty="0"/>
                        <a:t> России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/>
                        <a:t>Начни</a:t>
                      </a:r>
                      <a:r>
                        <a:rPr lang="ru-RU" sz="3600" baseline="0" dirty="0"/>
                        <a:t> с себя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2224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2" action="ppaction://hlinksldjump"/>
                        </a:rPr>
                        <a:t>10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3" action="ppaction://hlinksldjump"/>
                        </a:rPr>
                        <a:t>10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4" action="ppaction://hlinksldjump"/>
                        </a:rPr>
                        <a:t>10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5" action="ppaction://hlinksldjump"/>
                        </a:rPr>
                        <a:t>10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6" action="ppaction://hlinksldjump"/>
                        </a:rPr>
                        <a:t>10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2224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7" action="ppaction://hlinksldjump"/>
                        </a:rPr>
                        <a:t>20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8" action="ppaction://hlinksldjump"/>
                        </a:rPr>
                        <a:t>20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9" action="ppaction://hlinksldjump"/>
                        </a:rPr>
                        <a:t>20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0" action="ppaction://hlinksldjump"/>
                        </a:rPr>
                        <a:t>20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1" action="ppaction://hlinksldjump"/>
                        </a:rPr>
                        <a:t>20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2224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2" action="ppaction://hlinksldjump"/>
                        </a:rPr>
                        <a:t>30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3" action="ppaction://hlinksldjump"/>
                        </a:rPr>
                        <a:t>30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4" action="ppaction://hlinksldjump"/>
                        </a:rPr>
                        <a:t>30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5" action="ppaction://hlinksldjump"/>
                        </a:rPr>
                        <a:t>30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6" action="ppaction://hlinksldjump"/>
                        </a:rPr>
                        <a:t>30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2224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7" action="ppaction://hlinksldjump"/>
                        </a:rPr>
                        <a:t>40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8" action="ppaction://hlinksldjump"/>
                        </a:rPr>
                        <a:t>40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9" action="ppaction://hlinksldjump"/>
                        </a:rPr>
                        <a:t>40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20" action="ppaction://hlinksldjump"/>
                        </a:rPr>
                        <a:t>40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21" action="ppaction://hlinksldjump"/>
                        </a:rPr>
                        <a:t>40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2224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22" action="ppaction://hlinksldjump"/>
                        </a:rPr>
                        <a:t>50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23" action="ppaction://hlinksldjump"/>
                        </a:rPr>
                        <a:t>50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24" action="ppaction://hlinksldjump"/>
                        </a:rPr>
                        <a:t>50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25" action="ppaction://hlinksldjump"/>
                        </a:rPr>
                        <a:t>50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26" action="ppaction://hlinksldjump"/>
                        </a:rPr>
                        <a:t>50</a:t>
                      </a:r>
                      <a:endParaRPr lang="ru-RU" sz="4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9186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389221" cy="1140881"/>
          </a:xfrm>
        </p:spPr>
        <p:txBody>
          <a:bodyPr/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Россия (10)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2437" y="2114549"/>
            <a:ext cx="11287125" cy="1714500"/>
          </a:xfrm>
        </p:spPr>
        <p:txBody>
          <a:bodyPr>
            <a:normAutofit/>
          </a:bodyPr>
          <a:lstStyle/>
          <a:p>
            <a:pPr algn="just"/>
            <a:r>
              <a:rPr lang="ru-RU" sz="4800" dirty="0"/>
              <a:t>Когда Советский Союз прекратил свое существование?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2326" y="3686176"/>
            <a:ext cx="4729162" cy="29370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3829049"/>
            <a:ext cx="3714751" cy="278606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74344" y="4084593"/>
            <a:ext cx="2790825" cy="21402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В 1991г</a:t>
            </a:r>
          </a:p>
          <a:p>
            <a:pPr algn="ctr"/>
            <a:r>
              <a:rPr lang="ru-RU" sz="4400" dirty="0"/>
              <a:t>25 декабря</a:t>
            </a:r>
          </a:p>
        </p:txBody>
      </p:sp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10172700" y="6110515"/>
            <a:ext cx="1728788" cy="5045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62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/>
              <a:t>Современная Россия (20)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8156" y="2128838"/>
            <a:ext cx="11215688" cy="142875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был первым президентом Российской Федерации?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3127" y="4005793"/>
            <a:ext cx="5643563" cy="1957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Борис Николаевич Ельцин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2464" y="2843213"/>
            <a:ext cx="2945606" cy="3927475"/>
          </a:xfrm>
          <a:prstGeom prst="rect">
            <a:avLst/>
          </a:prstGeom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3218" y="6195519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4979" y="316444"/>
            <a:ext cx="8825659" cy="706964"/>
          </a:xfrm>
        </p:spPr>
        <p:txBody>
          <a:bodyPr/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Россия (30)</a:t>
            </a:r>
            <a:endParaRPr lang="ru-RU" sz="4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417445"/>
              </p:ext>
            </p:extLst>
          </p:nvPr>
        </p:nvGraphicFramePr>
        <p:xfrm>
          <a:off x="142873" y="1214439"/>
          <a:ext cx="11901489" cy="5730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8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3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44973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/>
                        <a:t>Понятие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/>
                        <a:t>Определение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7127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Перестройка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Экономический</a:t>
                      </a:r>
                      <a:r>
                        <a:rPr lang="ru-RU" sz="3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кризис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3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Гласность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3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Суверенитет 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 Независимость государства от других государств во внешних отношениях и внутренних делах.</a:t>
                      </a:r>
                    </a:p>
                    <a:p>
                      <a:pPr algn="just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Б.</a:t>
                      </a:r>
                      <a:r>
                        <a:rPr lang="ru-RU" sz="2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Реформы, направленные на качественное изменение развития страны</a:t>
                      </a:r>
                    </a:p>
                    <a:p>
                      <a:pPr algn="just"/>
                      <a:r>
                        <a:rPr lang="ru-RU" sz="2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 Открытая критика и обсуждение недостатков в жизни общества</a:t>
                      </a:r>
                    </a:p>
                    <a:p>
                      <a:pPr algn="just"/>
                      <a:r>
                        <a:rPr lang="ru-RU" sz="2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Резкое ухудшение экономического состояния страны.</a:t>
                      </a:r>
                    </a:p>
                    <a:p>
                      <a:pPr algn="just"/>
                      <a:r>
                        <a:rPr lang="ru-RU" sz="2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Д. Нехватка или отсутствия продуктов и промышленных товаров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14363" y="5272088"/>
            <a:ext cx="3300412" cy="14144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1д, 2б, 3г, 4в, 5а </a:t>
            </a:r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0638" y="6406109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65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Россия (40)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981" y="2246311"/>
            <a:ext cx="11730037" cy="1897063"/>
          </a:xfrm>
        </p:spPr>
        <p:txBody>
          <a:bodyPr>
            <a:noAutofit/>
          </a:bodyPr>
          <a:lstStyle/>
          <a:p>
            <a:pPr algn="just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название у острова который находится около Владивостока? Какое событие там состоялось в 2012 году?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0981" y="4143374"/>
            <a:ext cx="11730037" cy="24003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Остров «Русский». 2012 год стал годом проведения на острове «Русский» заседания стран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Азатско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-Тихоокеанского экономического сотрудничества (АТЭС). Среди них Китай и Япония, нашли соседи и одни из самых развитых стран мира. К началу международного форума красивый мост соединил остров с большой Землей, а значит, и с новой жизнью.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0613" y="3429000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24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Россия (50)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913" y="2189161"/>
            <a:ext cx="11044237" cy="1382713"/>
          </a:xfrm>
        </p:spPr>
        <p:txBody>
          <a:bodyPr>
            <a:noAutofit/>
          </a:bodyPr>
          <a:lstStyle/>
          <a:p>
            <a:pPr algn="ctr"/>
            <a:r>
              <a:rPr lang="ru-RU" sz="4000" dirty="0"/>
              <a:t>Какие проблемы появились в экономике нашей страны?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57262" y="3571874"/>
            <a:ext cx="10529888" cy="26717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sz="2800" dirty="0"/>
              <a:t>Из магазинов практически исчезли продукты питания.</a:t>
            </a:r>
          </a:p>
          <a:p>
            <a:pPr marL="342900" indent="-342900" algn="ctr">
              <a:buAutoNum type="arabicPeriod"/>
            </a:pPr>
            <a:r>
              <a:rPr lang="ru-RU" sz="2800" dirty="0"/>
              <a:t>Сельское хозяйство страны находилось в упадке.</a:t>
            </a:r>
          </a:p>
          <a:p>
            <a:pPr marL="342900" indent="-342900" algn="ctr">
              <a:buAutoNum type="arabicPeriod"/>
            </a:pPr>
            <a:r>
              <a:rPr lang="ru-RU" sz="2800" dirty="0"/>
              <a:t>Отечественные товары были низкого качества.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4" y="249253"/>
            <a:ext cx="9709151" cy="63594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292" y="973669"/>
            <a:ext cx="9013032" cy="48309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6100" y="868078"/>
            <a:ext cx="7079407" cy="5121844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51808" y="6140500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77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1100138"/>
            <a:ext cx="10344150" cy="914400"/>
          </a:xfrm>
        </p:spPr>
        <p:txBody>
          <a:bodyPr/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Хороша честь, когда есть, что есть (10)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329" y="2259012"/>
            <a:ext cx="11113341" cy="1539875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указ подписал Президент России Димитрий Медведев в начале 2010 года?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71525" y="3586163"/>
            <a:ext cx="11044238" cy="3057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/>
              <a:t>В начале 2010 года в целях устойчивого обеспечения граждан пищевыми продуктами, а также развития отечественного производства продовольствия и сырья вышел указ президента «Об утверждении Доктрины продовольственной безопасности РФ». Страна сама должна производить для себя зерно, молоко, молочные продукты..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3500" y="1978571"/>
            <a:ext cx="174970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70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224</TotalTime>
  <Words>1173</Words>
  <Application>Microsoft Office PowerPoint</Application>
  <PresentationFormat>Широкоэкранный</PresentationFormat>
  <Paragraphs>155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DotumChe</vt:lpstr>
      <vt:lpstr>Arial</vt:lpstr>
      <vt:lpstr>Calibri</vt:lpstr>
      <vt:lpstr>Century Gothic</vt:lpstr>
      <vt:lpstr>Times New Roman</vt:lpstr>
      <vt:lpstr>Wingdings 3</vt:lpstr>
      <vt:lpstr>Ион (конференц-зал)</vt:lpstr>
      <vt:lpstr>Презентация PowerPoint</vt:lpstr>
      <vt:lpstr>СВОЯ ИГРА (4 класс) </vt:lpstr>
      <vt:lpstr>Презентация PowerPoint</vt:lpstr>
      <vt:lpstr>Современная Россия (10)</vt:lpstr>
      <vt:lpstr>Современная Россия (20)</vt:lpstr>
      <vt:lpstr>Современная Россия (30)</vt:lpstr>
      <vt:lpstr>Современная Россия (40)</vt:lpstr>
      <vt:lpstr>Современная Россия (50)</vt:lpstr>
      <vt:lpstr>Хороша честь, когда есть, что есть (10) </vt:lpstr>
      <vt:lpstr>Хороша честь, когда есть, что есть (20) </vt:lpstr>
      <vt:lpstr>Хороша честь, когда есть, что есть (30) </vt:lpstr>
      <vt:lpstr>Хороша честь, когда есть, что есть (40)</vt:lpstr>
      <vt:lpstr>Хороша честь, когда есть, что есть (50) </vt:lpstr>
      <vt:lpstr>Умная сила России (10) </vt:lpstr>
      <vt:lpstr>Умная сила России (20)</vt:lpstr>
      <vt:lpstr>Умная сила России (30)</vt:lpstr>
      <vt:lpstr>Умная сила России (40)</vt:lpstr>
      <vt:lpstr>Умная сила России (50)</vt:lpstr>
      <vt:lpstr>Светлая душа России (10) </vt:lpstr>
      <vt:lpstr>Светлая душа России (20)</vt:lpstr>
      <vt:lpstr>Светлая душа России (30)</vt:lpstr>
      <vt:lpstr>Светлая душа России (40)</vt:lpstr>
      <vt:lpstr>Светлая душа России (50)</vt:lpstr>
      <vt:lpstr>Начни с себя (10) </vt:lpstr>
      <vt:lpstr>Начни с себя (20)</vt:lpstr>
      <vt:lpstr>Начни с себя (30)</vt:lpstr>
      <vt:lpstr>Начни с себя (40)</vt:lpstr>
      <vt:lpstr>Начни с себя (50)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 </dc:title>
  <dc:creator>user</dc:creator>
  <cp:lastModifiedBy>САИД МЭССЭРОВ</cp:lastModifiedBy>
  <cp:revision>31</cp:revision>
  <dcterms:created xsi:type="dcterms:W3CDTF">2019-05-07T10:22:16Z</dcterms:created>
  <dcterms:modified xsi:type="dcterms:W3CDTF">2020-05-11T08:44:12Z</dcterms:modified>
</cp:coreProperties>
</file>